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13716000" cx="24384000"/>
  <p:notesSz cx="6858000" cy="9144000"/>
  <p:embeddedFontLst>
    <p:embeddedFont>
      <p:font typeface="Arial Narrow"/>
      <p:regular r:id="rId14"/>
      <p:bold r:id="rId15"/>
      <p:italic r:id="rId16"/>
      <p:boldItalic r:id="rId17"/>
    </p:embeddedFont>
    <p:embeddedFont>
      <p:font typeface="Helvetica Neue"/>
      <p:regular r:id="rId18"/>
      <p:bold r:id="rId19"/>
      <p:italic r:id="rId20"/>
      <p:boldItalic r:id="rId21"/>
    </p:embeddedFont>
    <p:embeddedFont>
      <p:font typeface="Helvetica Neue Ligh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6" roundtripDataSignature="AMtx7milWfXTG09VWmq2HGQBWNlXq6+g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0" orient="horz"/>
        <p:guide pos="76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italic.fntdata"/><Relationship Id="rId22" Type="http://schemas.openxmlformats.org/officeDocument/2006/relationships/font" Target="fonts/HelveticaNeueLight-regular.fntdata"/><Relationship Id="rId21" Type="http://schemas.openxmlformats.org/officeDocument/2006/relationships/font" Target="fonts/HelveticaNeue-boldItalic.fntdata"/><Relationship Id="rId24" Type="http://schemas.openxmlformats.org/officeDocument/2006/relationships/font" Target="fonts/HelveticaNeueLight-italic.fntdata"/><Relationship Id="rId23" Type="http://schemas.openxmlformats.org/officeDocument/2006/relationships/font" Target="fonts/HelveticaNeue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HelveticaNeue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ArialNarrow-bold.fntdata"/><Relationship Id="rId14" Type="http://schemas.openxmlformats.org/officeDocument/2006/relationships/font" Target="fonts/ArialNarrow-regular.fntdata"/><Relationship Id="rId17" Type="http://schemas.openxmlformats.org/officeDocument/2006/relationships/font" Target="fonts/ArialNarrow-boldItalic.fntdata"/><Relationship Id="rId16" Type="http://schemas.openxmlformats.org/officeDocument/2006/relationships/font" Target="fonts/ArialNarrow-italic.fntdata"/><Relationship Id="rId19" Type="http://schemas.openxmlformats.org/officeDocument/2006/relationships/font" Target="fonts/HelveticaNeue-bold.fntdata"/><Relationship Id="rId18" Type="http://schemas.openxmlformats.org/officeDocument/2006/relationships/font" Target="fonts/HelveticaNeue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4" name="Google Shape;8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069de9b9d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069de9b9d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одзаголовок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/>
          <p:nvPr/>
        </p:nvSpPr>
        <p:spPr>
          <a:xfrm>
            <a:off x="5230254" y="-37339"/>
            <a:ext cx="19217709" cy="137160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 Light"/>
              <a:buNone/>
            </a:pPr>
            <a:r>
              <a:t/>
            </a:r>
            <a:endParaRPr b="0" i="0" sz="5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" name="Google Shape;11;p5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">
  <p:cSld name="Цитата">
    <p:bg>
      <p:bgPr>
        <a:solidFill>
          <a:srgbClr val="FFFFF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 txBox="1"/>
          <p:nvPr>
            <p:ph idx="1" type="body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432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5" name="Google Shape;45;p14"/>
          <p:cNvSpPr txBox="1"/>
          <p:nvPr>
            <p:ph idx="2" type="body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 Light"/>
              <a:buNone/>
              <a:defRPr sz="5200"/>
            </a:lvl1pPr>
            <a:lvl2pPr indent="-31432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">
  <p:cSld name="Фото">
    <p:bg>
      <p:bgPr>
        <a:solidFill>
          <a:srgbClr val="FFFFFF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/>
          <p:nvPr>
            <p:ph idx="2" type="pic"/>
          </p:nvPr>
        </p:nvSpPr>
        <p:spPr>
          <a:xfrm>
            <a:off x="3048000" y="0"/>
            <a:ext cx="18288001" cy="137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>
  <p:cSld name="Пустой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 — по центру" type="tx">
  <p:cSld name="TITLE_AND_BODY">
    <p:bg>
      <p:bgPr>
        <a:solidFill>
          <a:srgbClr val="FFFFF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6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 — вверху">
  <p:cSld name="Заголовок — вверху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7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 — горизонтально">
  <p:cSld name="Фото — горизонтально">
    <p:bg>
      <p:bgPr>
        <a:solidFill>
          <a:srgbClr val="FFFFFF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/>
          <p:nvPr>
            <p:ph idx="2" type="pic"/>
          </p:nvPr>
        </p:nvSpPr>
        <p:spPr>
          <a:xfrm>
            <a:off x="5307210" y="892968"/>
            <a:ext cx="13751720" cy="83224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" name="Google Shape;18;p8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" type="body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 — вертикально">
  <p:cSld name="Фото — вертикально">
    <p:bg>
      <p:bgPr>
        <a:solidFill>
          <a:srgbClr val="FFFFFF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>
            <p:ph idx="2" type="pic"/>
          </p:nvPr>
        </p:nvSpPr>
        <p:spPr>
          <a:xfrm>
            <a:off x="12495609" y="892968"/>
            <a:ext cx="7500938" cy="115728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3" name="Google Shape;23;p9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Helvetica Neue Light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4" name="Google Shape;24;p9"/>
          <p:cNvSpPr txBox="1"/>
          <p:nvPr>
            <p:ph idx="1" type="body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 Light"/>
              <a:buNone/>
              <a:defRPr sz="4400"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ункты">
  <p:cSld name="Заголовок и пункты">
    <p:bg>
      <p:bgPr>
        <a:solidFill>
          <a:srgbClr val="FFFFFF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0"/>
          <p:cNvSpPr txBox="1"/>
          <p:nvPr>
            <p:ph type="title"/>
          </p:nvPr>
        </p:nvSpPr>
        <p:spPr>
          <a:xfrm>
            <a:off x="4387453" y="625078"/>
            <a:ext cx="15609095" cy="3036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" type="body"/>
          </p:nvPr>
        </p:nvSpPr>
        <p:spPr>
          <a:xfrm>
            <a:off x="4387453" y="3661171"/>
            <a:ext cx="15609095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rmAutofit/>
          </a:bodyPr>
          <a:lstStyle>
            <a:lvl1pPr indent="-314325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9" name="Google Shape;29;p10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ункты и фото">
  <p:cSld name="Заголовок, пункты и фото">
    <p:bg>
      <p:bgPr>
        <a:solidFill>
          <a:srgbClr val="FFFFFF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/>
          <p:nvPr>
            <p:ph idx="2" type="pic"/>
          </p:nvPr>
        </p:nvSpPr>
        <p:spPr>
          <a:xfrm>
            <a:off x="12495609" y="3661171"/>
            <a:ext cx="7500938" cy="88403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2" name="Google Shape;32;p11"/>
          <p:cNvSpPr txBox="1"/>
          <p:nvPr>
            <p:ph type="title"/>
          </p:nvPr>
        </p:nvSpPr>
        <p:spPr>
          <a:xfrm>
            <a:off x="4387453" y="625078"/>
            <a:ext cx="15609095" cy="3036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" type="body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rmAutofit/>
          </a:bodyPr>
          <a:lstStyle>
            <a:lvl1pPr indent="-409575" lvl="0" marL="4572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850"/>
              <a:buFont typeface="Helvetica Neue Light"/>
              <a:buChar char="•"/>
              <a:defRPr sz="3800"/>
            </a:lvl1pPr>
            <a:lvl2pPr indent="-409575" lvl="1" marL="9144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850"/>
              <a:buFont typeface="Helvetica Neue Light"/>
              <a:buChar char="•"/>
              <a:defRPr sz="3800"/>
            </a:lvl2pPr>
            <a:lvl3pPr indent="-409575" lvl="2" marL="13716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850"/>
              <a:buFont typeface="Helvetica Neue Light"/>
              <a:buChar char="•"/>
              <a:defRPr sz="3800"/>
            </a:lvl3pPr>
            <a:lvl4pPr indent="-409575" lvl="3" marL="18288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850"/>
              <a:buFont typeface="Helvetica Neue Light"/>
              <a:buChar char="•"/>
              <a:defRPr sz="3800"/>
            </a:lvl4pPr>
            <a:lvl5pPr indent="-409575" lvl="4" marL="22860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850"/>
              <a:buFont typeface="Helvetica Neue Light"/>
              <a:buChar char="•"/>
              <a:defRPr sz="3800"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нкты">
  <p:cSld name="Пункты">
    <p:bg>
      <p:bgPr>
        <a:solidFill>
          <a:srgbClr val="FFFFFF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 txBox="1"/>
          <p:nvPr>
            <p:ph idx="1" type="body"/>
          </p:nvPr>
        </p:nvSpPr>
        <p:spPr>
          <a:xfrm>
            <a:off x="4387453" y="1785937"/>
            <a:ext cx="15609095" cy="10144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rmAutofit/>
          </a:bodyPr>
          <a:lstStyle>
            <a:lvl1pPr indent="-314325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7" name="Google Shape;37;p12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 — 3 шт.">
  <p:cSld name="Фото — 3 шт.">
    <p:bg>
      <p:bgPr>
        <a:solidFill>
          <a:srgbClr val="FFFFFF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/>
          <p:nvPr>
            <p:ph idx="2" type="pic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0" name="Google Shape;40;p13"/>
          <p:cNvSpPr/>
          <p:nvPr>
            <p:ph idx="3" type="pic"/>
          </p:nvPr>
        </p:nvSpPr>
        <p:spPr>
          <a:xfrm>
            <a:off x="12504353" y="1250156"/>
            <a:ext cx="7500939" cy="5304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1" name="Google Shape;41;p13"/>
          <p:cNvSpPr/>
          <p:nvPr>
            <p:ph idx="4" type="pic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2" name="Google Shape;42;p13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395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4387453" y="625078"/>
            <a:ext cx="15609095" cy="3036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4387453" y="3661171"/>
            <a:ext cx="15609095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rmAutofit/>
          </a:bodyPr>
          <a:lstStyle>
            <a:lvl1pPr indent="-466725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466725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466725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466725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466725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466725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466725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466725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466725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b="0" i="0" sz="5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2" type="sldNum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10.png"/><Relationship Id="rId7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6.png"/><Relationship Id="rId7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5.png"/><Relationship Id="rId7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Relationship Id="rId5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"/>
          <p:cNvCxnSpPr/>
          <p:nvPr/>
        </p:nvCxnSpPr>
        <p:spPr>
          <a:xfrm flipH="1" rot="10800000">
            <a:off x="10370343" y="1604166"/>
            <a:ext cx="1" cy="2777349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57" name="Google Shape;57;p1"/>
          <p:cNvSpPr txBox="1"/>
          <p:nvPr/>
        </p:nvSpPr>
        <p:spPr>
          <a:xfrm>
            <a:off x="7116914" y="3934663"/>
            <a:ext cx="9443425" cy="4156092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7000"/>
              <a:buFont typeface="Arial Narrow"/>
              <a:buNone/>
            </a:pPr>
            <a:r>
              <a:rPr b="1" i="0" lang="ru-RU" sz="70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Детектор Лжи</a:t>
            </a:r>
            <a:endParaRPr b="0" i="0" sz="5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" name="Google Shape;58;p1"/>
          <p:cNvSpPr txBox="1"/>
          <p:nvPr/>
        </p:nvSpPr>
        <p:spPr>
          <a:xfrm>
            <a:off x="15576377" y="8658200"/>
            <a:ext cx="9443424" cy="1173243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4200"/>
              <a:buFont typeface="Arial Narrow"/>
              <a:buNone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Выполнили: Богатова Маргарита,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4200"/>
              <a:buFont typeface="Arial Narrow"/>
              <a:buNone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Ермаченко Борис, Липатов Игорь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7116915" y="11892516"/>
            <a:ext cx="9443424" cy="575156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2800"/>
              <a:buFont typeface="Arial Narrow"/>
              <a:buNone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Нижний Новгород, 2021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descr="Изображение" id="60" name="Google Shape;6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1970" y="1330739"/>
            <a:ext cx="2736119" cy="2645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/>
        </p:nvSpPr>
        <p:spPr>
          <a:xfrm>
            <a:off x="1115664" y="2972786"/>
            <a:ext cx="21506374" cy="2313227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7000"/>
              <a:buFont typeface="Arial Narrow"/>
              <a:buNone/>
            </a:pPr>
            <a:r>
              <a:rPr b="1" i="0" lang="ru-RU" sz="70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ПОСТАНОВКА ЗАДАЧИ</a:t>
            </a:r>
            <a:endParaRPr b="0" i="0" sz="5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66" name="Google Shape;66;p2"/>
          <p:cNvCxnSpPr/>
          <p:nvPr/>
        </p:nvCxnSpPr>
        <p:spPr>
          <a:xfrm>
            <a:off x="1201065" y="2214562"/>
            <a:ext cx="21506374" cy="1"/>
          </a:xfrm>
          <a:prstGeom prst="straightConnector1">
            <a:avLst/>
          </a:prstGeom>
          <a:noFill/>
          <a:ln cap="flat" cmpd="sng" w="12700">
            <a:solidFill>
              <a:srgbClr val="253957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Изображение" id="67" name="Google Shape;6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6606" y="586180"/>
            <a:ext cx="1199579" cy="119957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2"/>
          <p:cNvSpPr/>
          <p:nvPr/>
        </p:nvSpPr>
        <p:spPr>
          <a:xfrm>
            <a:off x="1201065" y="5087133"/>
            <a:ext cx="21683375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Есть набор видео, размеченных для детектирования лжи. Необходимо построить классификатор, который будет использовать множество входов(лицо, пульс, сцена, аудио) для предсказания лжи.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/>
        </p:nvSpPr>
        <p:spPr>
          <a:xfrm>
            <a:off x="1115664" y="2972786"/>
            <a:ext cx="21506374" cy="2313227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7000"/>
              <a:buFont typeface="Arial Narrow"/>
              <a:buNone/>
            </a:pPr>
            <a:r>
              <a:rPr b="1" i="0" lang="ru-RU" sz="70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Описание подхода</a:t>
            </a:r>
            <a:endParaRPr b="0" i="0" sz="5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74" name="Google Shape;74;p17"/>
          <p:cNvCxnSpPr/>
          <p:nvPr/>
        </p:nvCxnSpPr>
        <p:spPr>
          <a:xfrm>
            <a:off x="1201065" y="2214562"/>
            <a:ext cx="21506374" cy="1"/>
          </a:xfrm>
          <a:prstGeom prst="straightConnector1">
            <a:avLst/>
          </a:prstGeom>
          <a:noFill/>
          <a:ln cap="flat" cmpd="sng" w="12700">
            <a:solidFill>
              <a:srgbClr val="253957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Изображение" id="75" name="Google Shape;7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6606" y="586180"/>
            <a:ext cx="1199579" cy="11995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cdn.discordapp.com/attachments/821422368836419598/854705947199668234/Untitled_Diagram.png" id="76" name="Google Shape;7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106700" y="2972775"/>
            <a:ext cx="9783649" cy="979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78348" y="9315815"/>
            <a:ext cx="5256905" cy="373628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/>
          <p:nvPr/>
        </p:nvSpPr>
        <p:spPr>
          <a:xfrm>
            <a:off x="1468840" y="5146658"/>
            <a:ext cx="11966400" cy="22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 Извлечение признаков: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42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Vgg-Face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42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L3 (Listen, Look and Learn)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42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Pulse Detector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42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R2D+1 (оптимизированная C3D)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79" name="Google Shape;79;p17"/>
          <p:cNvSpPr/>
          <p:nvPr/>
        </p:nvSpPr>
        <p:spPr>
          <a:xfrm>
            <a:off x="1468858" y="8586942"/>
            <a:ext cx="11966400" cy="18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Слияние: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42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Сумма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42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Конкатенация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42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Factorized Bilinear Pooling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78770" y="4783225"/>
            <a:ext cx="3231556" cy="18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325901" y="6130023"/>
            <a:ext cx="3573749" cy="200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1071039" y="2957911"/>
            <a:ext cx="21506400" cy="23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7000"/>
              <a:buFont typeface="Arial Narrow"/>
              <a:buNone/>
            </a:pPr>
            <a:r>
              <a:rPr b="1" i="0" lang="ru-RU" sz="70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Результаты</a:t>
            </a:r>
            <a:endParaRPr b="0" i="0" sz="5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87" name="Google Shape;87;p18"/>
          <p:cNvCxnSpPr/>
          <p:nvPr/>
        </p:nvCxnSpPr>
        <p:spPr>
          <a:xfrm>
            <a:off x="1201065" y="2214562"/>
            <a:ext cx="21506374" cy="1"/>
          </a:xfrm>
          <a:prstGeom prst="straightConnector1">
            <a:avLst/>
          </a:prstGeom>
          <a:noFill/>
          <a:ln cap="flat" cmpd="sng" w="12700">
            <a:solidFill>
              <a:srgbClr val="253957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Изображение" id="88" name="Google Shape;8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6606" y="586180"/>
            <a:ext cx="1199579" cy="119957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/>
          <p:nvPr/>
        </p:nvSpPr>
        <p:spPr>
          <a:xfrm>
            <a:off x="7557826" y="6596400"/>
            <a:ext cx="1381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Результаты для двух входов - сцены и пульса. По точности и AUC выигрывает fbp. 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9186" y="4743434"/>
            <a:ext cx="3743325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01087" y="7204586"/>
            <a:ext cx="3819525" cy="240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01086" y="10082369"/>
            <a:ext cx="3829050" cy="23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14651" y="8921624"/>
            <a:ext cx="12571249" cy="34622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/>
          <p:nvPr/>
        </p:nvSpPr>
        <p:spPr>
          <a:xfrm>
            <a:off x="1239175" y="12686325"/>
            <a:ext cx="413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AUC для разных типов конкатенации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7903900" y="12559275"/>
            <a:ext cx="1287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Точность для разных видов конкатенации(сумма, конкатенация, fbp)</a:t>
            </a:r>
            <a:endParaRPr sz="2800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/>
        </p:nvSpPr>
        <p:spPr>
          <a:xfrm>
            <a:off x="1130539" y="2928161"/>
            <a:ext cx="21506400" cy="23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7000"/>
              <a:buFont typeface="Arial Narrow"/>
              <a:buNone/>
            </a:pPr>
            <a:r>
              <a:rPr b="1" i="0" lang="ru-RU" sz="70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Результаты</a:t>
            </a:r>
            <a:endParaRPr b="0" i="0" sz="5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01" name="Google Shape;101;p19"/>
          <p:cNvCxnSpPr/>
          <p:nvPr/>
        </p:nvCxnSpPr>
        <p:spPr>
          <a:xfrm>
            <a:off x="1201065" y="2214562"/>
            <a:ext cx="21506374" cy="1"/>
          </a:xfrm>
          <a:prstGeom prst="straightConnector1">
            <a:avLst/>
          </a:prstGeom>
          <a:noFill/>
          <a:ln cap="flat" cmpd="sng" w="12700">
            <a:solidFill>
              <a:srgbClr val="253957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Изображение" id="102" name="Google Shape;10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6606" y="586180"/>
            <a:ext cx="1199579" cy="1199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2517" y="5448686"/>
            <a:ext cx="3829050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82517" y="7829936"/>
            <a:ext cx="3924300" cy="24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92042" y="10371154"/>
            <a:ext cx="3914775" cy="240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/>
          <p:nvPr/>
        </p:nvSpPr>
        <p:spPr>
          <a:xfrm>
            <a:off x="7987211" y="11885976"/>
            <a:ext cx="15191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Точность для разных видов конкатенации(сумма, конкатенация, fbp)</a:t>
            </a:r>
            <a:endParaRPr sz="2800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645319" y="8336198"/>
            <a:ext cx="11934825" cy="341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7987200" y="5618975"/>
            <a:ext cx="1279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Результаты для всех входов. По точности выигрывает </a:t>
            </a: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fbp, по</a:t>
            </a: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 AUC - сумма. </a:t>
            </a:r>
            <a:endParaRPr sz="2800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09" name="Google Shape;109;p19"/>
          <p:cNvSpPr/>
          <p:nvPr/>
        </p:nvSpPr>
        <p:spPr>
          <a:xfrm>
            <a:off x="1239175" y="12686325"/>
            <a:ext cx="413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AUC для разных типов конкатенации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/>
        </p:nvSpPr>
        <p:spPr>
          <a:xfrm>
            <a:off x="1115664" y="2972786"/>
            <a:ext cx="21506400" cy="23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7000"/>
              <a:buFont typeface="Arial Narrow"/>
              <a:buNone/>
            </a:pPr>
            <a:r>
              <a:rPr b="1" i="0" lang="ru-RU" sz="70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Результаты</a:t>
            </a:r>
            <a:endParaRPr b="0" i="0" sz="5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15" name="Google Shape;115;p20"/>
          <p:cNvCxnSpPr/>
          <p:nvPr/>
        </p:nvCxnSpPr>
        <p:spPr>
          <a:xfrm>
            <a:off x="1201065" y="2214562"/>
            <a:ext cx="21506400" cy="0"/>
          </a:xfrm>
          <a:prstGeom prst="straightConnector1">
            <a:avLst/>
          </a:prstGeom>
          <a:noFill/>
          <a:ln cap="flat" cmpd="sng" w="12700">
            <a:solidFill>
              <a:srgbClr val="253957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Изображение" id="116" name="Google Shape;11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6606" y="586180"/>
            <a:ext cx="1199579" cy="1199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9029" y="5800907"/>
            <a:ext cx="5934075" cy="575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42175" y="6401323"/>
            <a:ext cx="6284155" cy="427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7292445" y="4747524"/>
            <a:ext cx="4229100" cy="615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/>
          <p:nvPr/>
        </p:nvSpPr>
        <p:spPr>
          <a:xfrm>
            <a:off x="2210113" y="11674725"/>
            <a:ext cx="413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Матрица ошибок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9888313" y="11674725"/>
            <a:ext cx="413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Roc кривая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17389638" y="11554000"/>
            <a:ext cx="413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Пример работы</a:t>
            </a:r>
            <a:endParaRPr b="0" i="0" sz="2800" u="none" cap="none" strike="noStrike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069de9b9d_0_0"/>
          <p:cNvSpPr txBox="1"/>
          <p:nvPr/>
        </p:nvSpPr>
        <p:spPr>
          <a:xfrm>
            <a:off x="1115664" y="2972786"/>
            <a:ext cx="21506400" cy="23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3957"/>
              </a:buClr>
              <a:buSzPts val="7000"/>
              <a:buFont typeface="Arial Narrow"/>
              <a:buNone/>
            </a:pPr>
            <a:r>
              <a:rPr b="1" lang="ru-RU" sz="70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Графический интерфейс</a:t>
            </a:r>
            <a:endParaRPr b="0" i="0" sz="5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28" name="Google Shape;128;ge069de9b9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2125" y="5128736"/>
            <a:ext cx="5676900" cy="5410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ge069de9b9d_0_0"/>
          <p:cNvCxnSpPr/>
          <p:nvPr/>
        </p:nvCxnSpPr>
        <p:spPr>
          <a:xfrm>
            <a:off x="1201065" y="2214562"/>
            <a:ext cx="21506400" cy="0"/>
          </a:xfrm>
          <a:prstGeom prst="straightConnector1">
            <a:avLst/>
          </a:prstGeom>
          <a:noFill/>
          <a:ln cap="flat" cmpd="sng" w="12700">
            <a:solidFill>
              <a:srgbClr val="253957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descr="Изображение" id="130" name="Google Shape;130;ge069de9b9d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26606" y="586180"/>
            <a:ext cx="1199579" cy="119957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e069de9b9d_0_0"/>
          <p:cNvSpPr/>
          <p:nvPr/>
        </p:nvSpPr>
        <p:spPr>
          <a:xfrm>
            <a:off x="1714640" y="11018383"/>
            <a:ext cx="11966400" cy="22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-</a:t>
            </a:r>
            <a:r>
              <a:rPr b="0" i="0" lang="ru-RU" sz="2800" u="none" cap="none" strike="noStrike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Python</a:t>
            </a:r>
            <a:endParaRPr sz="2800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- Tkinter</a:t>
            </a:r>
            <a:endParaRPr sz="2800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253957"/>
                </a:solidFill>
                <a:latin typeface="Arial Narrow"/>
                <a:ea typeface="Arial Narrow"/>
                <a:cs typeface="Arial Narrow"/>
                <a:sym typeface="Arial Narrow"/>
              </a:rPr>
              <a:t>(cv2, pyaudio)</a:t>
            </a:r>
            <a:endParaRPr sz="2800">
              <a:solidFill>
                <a:srgbClr val="253957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132" name="Google Shape;132;ge069de9b9d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54350" y="2694014"/>
            <a:ext cx="8952300" cy="784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" id="137" name="Google Shape;13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94075" y="4920064"/>
            <a:ext cx="3195850" cy="3090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Маргарита Богатова</dc:creator>
</cp:coreProperties>
</file>